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4" r:id="rId21"/>
    <p:sldId id="275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Skill Enhancement Course (SEC)</a:t>
            </a:r>
            <a:br>
              <a:rPr lang="en-US" b="1" dirty="0" smtClean="0"/>
            </a:br>
            <a:r>
              <a:rPr lang="en-US" b="1" dirty="0" smtClean="0"/>
              <a:t>T1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                        </a:t>
            </a:r>
            <a:r>
              <a:rPr lang="en-US" sz="4300" b="1" u="sng" dirty="0" smtClean="0"/>
              <a:t>Logic and Sets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Prepared by: </a:t>
            </a:r>
          </a:p>
          <a:p>
            <a:pPr marL="0" indent="0" algn="r">
              <a:buNone/>
            </a:pPr>
            <a:r>
              <a:rPr lang="en-US" dirty="0"/>
              <a:t>Dr. Rima </a:t>
            </a:r>
            <a:r>
              <a:rPr lang="en-US" dirty="0" smtClean="0"/>
              <a:t>Barik</a:t>
            </a:r>
          </a:p>
          <a:p>
            <a:pPr marL="0" indent="0" algn="r">
              <a:buNone/>
            </a:pPr>
            <a:r>
              <a:rPr lang="en-US" dirty="0" smtClean="0"/>
              <a:t>On 01/09/2023</a:t>
            </a:r>
            <a:endParaRPr lang="en-US" dirty="0"/>
          </a:p>
          <a:p>
            <a:pPr marL="0" indent="0" algn="r">
              <a:buNone/>
            </a:pPr>
            <a:r>
              <a:rPr lang="en-US" dirty="0"/>
              <a:t>Department of Mathematics</a:t>
            </a:r>
          </a:p>
          <a:p>
            <a:pPr marL="0" indent="0" algn="r">
              <a:buNone/>
            </a:pPr>
            <a:r>
              <a:rPr lang="en-US" dirty="0"/>
              <a:t>Khatra Adibasi Mahavidyalaya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727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u="sng" dirty="0"/>
              <a:t>Negation</a:t>
            </a:r>
            <a:r>
              <a:rPr lang="en-IN" u="sng" dirty="0"/>
              <a:t/>
            </a:r>
            <a:br>
              <a:rPr lang="en-IN" u="sng" dirty="0"/>
            </a:br>
            <a:r>
              <a:rPr lang="en-IN" dirty="0" smtClean="0"/>
              <a:t>                                                       </a:t>
            </a:r>
            <a:r>
              <a:rPr lang="en-IN" sz="3600" dirty="0" smtClean="0"/>
              <a:t>contd.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p </a:t>
            </a:r>
            <a:r>
              <a:rPr lang="en-IN" dirty="0"/>
              <a:t>and ~p will always have opposite truth values of each other.</a:t>
            </a:r>
          </a:p>
          <a:p>
            <a:pPr marL="0" indent="0">
              <a:buNone/>
            </a:pPr>
            <a:r>
              <a:rPr lang="en-IN" dirty="0" smtClean="0"/>
              <a:t>    The </a:t>
            </a:r>
            <a:r>
              <a:rPr lang="en-IN" dirty="0"/>
              <a:t>Truth Table is as follows:</a:t>
            </a:r>
          </a:p>
          <a:p>
            <a:pPr marL="0" indent="0">
              <a:buNone/>
            </a:pPr>
            <a:r>
              <a:rPr lang="en-US" dirty="0" smtClean="0"/>
              <a:t>       </a:t>
            </a:r>
            <a:endParaRPr lang="en-IN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962139"/>
              </p:ext>
            </p:extLst>
          </p:nvPr>
        </p:nvGraphicFramePr>
        <p:xfrm>
          <a:off x="2819400" y="3505200"/>
          <a:ext cx="3733800" cy="1961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7295"/>
                <a:gridCol w="1916505"/>
              </a:tblGrid>
              <a:tr h="99584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p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~p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8285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8285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T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148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u="sng" dirty="0"/>
              <a:t>Disjunction</a:t>
            </a:r>
            <a:r>
              <a:rPr lang="en-IN" u="sng" dirty="0"/>
              <a:t/>
            </a:r>
            <a:br>
              <a:rPr lang="en-IN" u="sng" dirty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If </a:t>
            </a:r>
            <a:r>
              <a:rPr lang="en-IN" dirty="0"/>
              <a:t>p and q be any two simple propositions, then disjunction of p and q is denoted by p V </a:t>
            </a:r>
            <a:r>
              <a:rPr lang="en-IN" dirty="0" smtClean="0"/>
              <a:t>q (</a:t>
            </a:r>
            <a:r>
              <a:rPr lang="en-IN" dirty="0"/>
              <a:t>p or q</a:t>
            </a:r>
            <a:r>
              <a:rPr lang="en-IN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Example: 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 Let </a:t>
            </a:r>
            <a:r>
              <a:rPr lang="en-IN" dirty="0"/>
              <a:t>p : Today is Sunday ; q : Today is Monday</a:t>
            </a:r>
          </a:p>
          <a:p>
            <a:pPr marL="0" indent="0">
              <a:buNone/>
            </a:pPr>
            <a:r>
              <a:rPr lang="en-IN" dirty="0"/>
              <a:t>Then p V q : Today is either Sunday or Monday.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92646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u="sng" dirty="0"/>
              <a:t>Disjunction</a:t>
            </a:r>
            <a:r>
              <a:rPr lang="en-IN" u="sng" dirty="0"/>
              <a:t/>
            </a:r>
            <a:br>
              <a:rPr lang="en-IN" u="sng" dirty="0"/>
            </a:br>
            <a:r>
              <a:rPr lang="en-IN" dirty="0" smtClean="0"/>
              <a:t>                                                          </a:t>
            </a:r>
            <a:r>
              <a:rPr lang="en-IN" dirty="0" err="1" smtClean="0"/>
              <a:t>cotnd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P V q is True if any one of it is True or both are Truth. 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It </a:t>
            </a:r>
            <a:r>
              <a:rPr lang="en-IN" dirty="0"/>
              <a:t>is False only when both are False.</a:t>
            </a:r>
          </a:p>
          <a:p>
            <a:pPr marL="0" indent="0">
              <a:buNone/>
            </a:pPr>
            <a:r>
              <a:rPr lang="en-IN" dirty="0"/>
              <a:t> The truth table is as follows</a:t>
            </a:r>
            <a:r>
              <a:rPr lang="en-IN" dirty="0" smtClean="0"/>
              <a:t>: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040960"/>
              </p:ext>
            </p:extLst>
          </p:nvPr>
        </p:nvGraphicFramePr>
        <p:xfrm>
          <a:off x="1828800" y="4267200"/>
          <a:ext cx="4495800" cy="1853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2875"/>
                <a:gridCol w="1433883"/>
                <a:gridCol w="1719042"/>
              </a:tblGrid>
              <a:tr h="62636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p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q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pVq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858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622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u="sng" dirty="0"/>
              <a:t>Conjunction</a:t>
            </a:r>
            <a:r>
              <a:rPr lang="en-IN" u="sng" dirty="0"/>
              <a:t/>
            </a:r>
            <a:br>
              <a:rPr lang="en-IN" u="sng" dirty="0"/>
            </a:br>
            <a:endParaRPr lang="en-IN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IN" dirty="0"/>
                  <a:t>If p and q be any two simple propositions, then conjunction of p and q is denoted by p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∧ </m:t>
                    </m:r>
                  </m:oMath>
                </a14:m>
                <a:r>
                  <a:rPr lang="en-IN" dirty="0" smtClean="0"/>
                  <a:t>q         (</a:t>
                </a:r>
                <a:r>
                  <a:rPr lang="en-IN" dirty="0"/>
                  <a:t>p and q).</a:t>
                </a:r>
              </a:p>
              <a:p>
                <a:pPr marL="0" indent="0">
                  <a:buNone/>
                </a:pPr>
                <a:r>
                  <a:rPr lang="en-US" dirty="0" smtClean="0"/>
                  <a:t>Example:</a:t>
                </a:r>
                <a:endParaRPr lang="en-IN" dirty="0" smtClean="0"/>
              </a:p>
              <a:p>
                <a:pPr marL="0" indent="0">
                  <a:buNone/>
                </a:pPr>
                <a:r>
                  <a:rPr lang="en-IN" dirty="0" smtClean="0"/>
                  <a:t>Let </a:t>
                </a:r>
                <a:r>
                  <a:rPr lang="en-IN" dirty="0"/>
                  <a:t>p : Today is Sunday ; q : Tomorrow is Monday</a:t>
                </a:r>
              </a:p>
              <a:p>
                <a:pPr marL="0" indent="0">
                  <a:buNone/>
                </a:pPr>
                <a:r>
                  <a:rPr lang="en-IN" dirty="0"/>
                  <a:t>P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∧ </m:t>
                    </m:r>
                  </m:oMath>
                </a14:m>
                <a:r>
                  <a:rPr lang="en-IN" dirty="0"/>
                  <a:t>q : Today is Sunday and tomorrow is Monday.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133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1943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u="sng" dirty="0" smtClean="0"/>
              <a:t>Conjunction</a:t>
            </a:r>
            <a:r>
              <a:rPr lang="en-IN" u="sng" dirty="0"/>
              <a:t/>
            </a:r>
            <a:br>
              <a:rPr lang="en-IN" u="sng" dirty="0"/>
            </a:br>
            <a:r>
              <a:rPr lang="en-IN" dirty="0"/>
              <a:t>                                                          </a:t>
            </a:r>
            <a:r>
              <a:rPr lang="en-IN" dirty="0" err="1"/>
              <a:t>cotnd</a:t>
            </a:r>
            <a:r>
              <a:rPr lang="en-IN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IN" dirty="0" smtClean="0"/>
                  <a:t> p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∧</m:t>
                    </m:r>
                  </m:oMath>
                </a14:m>
                <a:r>
                  <a:rPr lang="en-IN" dirty="0"/>
                  <a:t> q is  True if both p and q are True</a:t>
                </a:r>
                <a:r>
                  <a:rPr lang="en-IN" dirty="0" smtClean="0"/>
                  <a:t>. </a:t>
                </a:r>
              </a:p>
              <a:p>
                <a:pPr marL="0" indent="0">
                  <a:buNone/>
                </a:pPr>
                <a:r>
                  <a:rPr lang="en-IN" dirty="0"/>
                  <a:t> </a:t>
                </a:r>
                <a:r>
                  <a:rPr lang="en-IN" dirty="0" smtClean="0"/>
                  <a:t>It </a:t>
                </a:r>
                <a:r>
                  <a:rPr lang="en-IN" dirty="0"/>
                  <a:t>is False when any one of p or q is False.</a:t>
                </a:r>
              </a:p>
              <a:p>
                <a:pPr marL="0" indent="0">
                  <a:buNone/>
                </a:pPr>
                <a:r>
                  <a:rPr lang="en-IN" dirty="0"/>
                  <a:t> </a:t>
                </a:r>
                <a:r>
                  <a:rPr lang="en-IN" dirty="0" smtClean="0"/>
                  <a:t>  The </a:t>
                </a:r>
                <a:r>
                  <a:rPr lang="en-IN" dirty="0"/>
                  <a:t>truth table is as follows </a:t>
                </a:r>
                <a:r>
                  <a:rPr lang="en-IN" dirty="0" smtClean="0"/>
                  <a:t>:</a:t>
                </a:r>
              </a:p>
              <a:p>
                <a:pPr marL="0" indent="0">
                  <a:buNone/>
                </a:pPr>
                <a:endParaRPr lang="en-IN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161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7053607"/>
                  </p:ext>
                </p:extLst>
              </p:nvPr>
            </p:nvGraphicFramePr>
            <p:xfrm>
              <a:off x="1828800" y="3581400"/>
              <a:ext cx="4800601" cy="23622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33918"/>
                    <a:gridCol w="1531096"/>
                    <a:gridCol w="1835587"/>
                  </a:tblGrid>
                  <a:tr h="91440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p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q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p</a:t>
                          </a:r>
                          <a14:m>
                            <m:oMath xmlns:m="http://schemas.openxmlformats.org/officeDocument/2006/math">
                              <m:r>
                                <a:rPr lang="en-IN" sz="1400">
                                  <a:effectLst/>
                                  <a:latin typeface="Cambria Math"/>
                                </a:rPr>
                                <m:t>∧</m:t>
                              </m:r>
                            </m:oMath>
                          </a14:m>
                          <a:r>
                            <a:rPr lang="en-IN" sz="1400">
                              <a:effectLst/>
                            </a:rPr>
                            <a:t>q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711708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 dirty="0">
                              <a:effectLst/>
                            </a:rPr>
                            <a:t>F</a:t>
                          </a:r>
                          <a:endParaRPr lang="en-IN" sz="1100" dirty="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7053607"/>
                  </p:ext>
                </p:extLst>
              </p:nvPr>
            </p:nvGraphicFramePr>
            <p:xfrm>
              <a:off x="1828800" y="3581400"/>
              <a:ext cx="4800601" cy="23622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433918"/>
                    <a:gridCol w="1531096"/>
                    <a:gridCol w="1835587"/>
                  </a:tblGrid>
                  <a:tr h="91440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p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q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61794" t="-4000" b="-158000"/>
                          </a:stretch>
                        </a:blipFill>
                      </a:tcPr>
                    </a:tc>
                  </a:tr>
                  <a:tr h="24536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24536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24536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711708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 dirty="0">
                              <a:effectLst/>
                            </a:rPr>
                            <a:t>F</a:t>
                          </a:r>
                          <a:endParaRPr lang="en-IN" sz="1100" dirty="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68803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u="sng" dirty="0"/>
              <a:t>Conditional</a:t>
            </a:r>
            <a:r>
              <a:rPr lang="en-IN" u="sng" dirty="0"/>
              <a:t/>
            </a:r>
            <a:br>
              <a:rPr lang="en-IN" u="sng" dirty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Let p and q be two simple propositions, then if p then q, is called a conditional proposition and it is denoted by </a:t>
            </a:r>
            <a:r>
              <a:rPr lang="en-IN" dirty="0" err="1"/>
              <a:t>p</a:t>
            </a:r>
            <a:r>
              <a:rPr lang="en-IN" dirty="0" err="1">
                <a:sym typeface="Wingdings"/>
              </a:rPr>
              <a:t></a:t>
            </a:r>
            <a:r>
              <a:rPr lang="en-IN" dirty="0" err="1"/>
              <a:t>q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US" dirty="0" smtClean="0"/>
              <a:t>Example: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p </a:t>
            </a:r>
            <a:r>
              <a:rPr lang="en-IN" dirty="0"/>
              <a:t>:  2 is a factor of </a:t>
            </a:r>
            <a:r>
              <a:rPr lang="en-IN" dirty="0" smtClean="0"/>
              <a:t>26                                       </a:t>
            </a:r>
          </a:p>
          <a:p>
            <a:pPr marL="0" indent="0">
              <a:buNone/>
            </a:pPr>
            <a:r>
              <a:rPr lang="en-IN" dirty="0" smtClean="0"/>
              <a:t>q </a:t>
            </a:r>
            <a:r>
              <a:rPr lang="en-IN" dirty="0"/>
              <a:t>: </a:t>
            </a:r>
            <a:r>
              <a:rPr lang="en-IN" dirty="0" smtClean="0"/>
              <a:t>26 </a:t>
            </a:r>
            <a:r>
              <a:rPr lang="en-IN" dirty="0"/>
              <a:t>is an even number </a:t>
            </a:r>
          </a:p>
          <a:p>
            <a:pPr marL="0" indent="0">
              <a:buNone/>
            </a:pPr>
            <a:r>
              <a:rPr lang="en-IN" dirty="0" err="1" smtClean="0"/>
              <a:t>p</a:t>
            </a:r>
            <a:r>
              <a:rPr lang="en-IN" dirty="0" err="1">
                <a:sym typeface="Wingdings"/>
              </a:rPr>
              <a:t></a:t>
            </a:r>
            <a:r>
              <a:rPr lang="en-IN" dirty="0" err="1"/>
              <a:t>q</a:t>
            </a:r>
            <a:r>
              <a:rPr lang="en-IN" dirty="0"/>
              <a:t> : if 2 is a factor of </a:t>
            </a:r>
            <a:r>
              <a:rPr lang="en-IN" dirty="0" smtClean="0"/>
              <a:t>26 </a:t>
            </a:r>
            <a:r>
              <a:rPr lang="en-IN" dirty="0"/>
              <a:t>then </a:t>
            </a:r>
            <a:r>
              <a:rPr lang="en-IN" dirty="0" smtClean="0"/>
              <a:t>26 </a:t>
            </a:r>
            <a:r>
              <a:rPr lang="en-IN" dirty="0"/>
              <a:t>is an even number.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0908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u="sng" dirty="0" smtClean="0"/>
              <a:t>Conditional</a:t>
            </a:r>
            <a:r>
              <a:rPr lang="en-IN" u="sng" dirty="0"/>
              <a:t/>
            </a:r>
            <a:br>
              <a:rPr lang="en-IN" u="sng" dirty="0"/>
            </a:br>
            <a:r>
              <a:rPr lang="en-IN" dirty="0"/>
              <a:t>                                                          </a:t>
            </a:r>
            <a:r>
              <a:rPr lang="en-IN" dirty="0" err="1"/>
              <a:t>cotnd</a:t>
            </a:r>
            <a:r>
              <a:rPr lang="en-IN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A conditional statement is False only when the first statement is true but the second one is not.</a:t>
            </a:r>
          </a:p>
          <a:p>
            <a:pPr marL="0" indent="0">
              <a:buNone/>
            </a:pPr>
            <a:r>
              <a:rPr lang="en-US" dirty="0" smtClean="0"/>
              <a:t>The truth table is: 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578429"/>
              </p:ext>
            </p:extLst>
          </p:nvPr>
        </p:nvGraphicFramePr>
        <p:xfrm>
          <a:off x="1600200" y="3657599"/>
          <a:ext cx="4876799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6678"/>
                <a:gridCol w="1555398"/>
                <a:gridCol w="1864723"/>
              </a:tblGrid>
              <a:tr h="60960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p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q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p</a:t>
                      </a:r>
                      <a:r>
                        <a:rPr lang="en-IN" sz="1400">
                          <a:effectLst/>
                          <a:sym typeface="Wingdings"/>
                        </a:rPr>
                        <a:t></a:t>
                      </a:r>
                      <a:r>
                        <a:rPr lang="en-IN" sz="1400">
                          <a:effectLst/>
                        </a:rPr>
                        <a:t>q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232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232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4232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T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86392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F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T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65563" y="3079849"/>
            <a:ext cx="130676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/>
              </a:rPr>
              <a:t>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83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u="sng" dirty="0" err="1" smtClean="0"/>
              <a:t>Biconditional</a:t>
            </a:r>
            <a:r>
              <a:rPr lang="en-IN" u="sng" dirty="0"/>
              <a:t/>
            </a:r>
            <a:br>
              <a:rPr lang="en-IN" u="sng" dirty="0"/>
            </a:br>
            <a:r>
              <a:rPr lang="en-IN" dirty="0"/>
              <a:t>                                              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IN" dirty="0"/>
                  <a:t>Let p and q be two simple propositions, then p if and only if q, is called a </a:t>
                </a:r>
                <a:r>
                  <a:rPr lang="en-IN" dirty="0" err="1"/>
                  <a:t>biconditional</a:t>
                </a:r>
                <a:r>
                  <a:rPr lang="en-IN" dirty="0"/>
                  <a:t> proposition and it is denoted by p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↔ </m:t>
                    </m:r>
                  </m:oMath>
                </a14:m>
                <a:r>
                  <a:rPr lang="en-IN" dirty="0"/>
                  <a:t>q</a:t>
                </a:r>
                <a:r>
                  <a:rPr lang="en-IN" dirty="0" smtClean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Example: </a:t>
                </a:r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p:  2 is a factor of </a:t>
                </a:r>
                <a:r>
                  <a:rPr lang="en-IN" dirty="0" smtClean="0"/>
                  <a:t>48                                         </a:t>
                </a:r>
              </a:p>
              <a:p>
                <a:pPr marL="0" indent="0">
                  <a:buNone/>
                </a:pPr>
                <a:r>
                  <a:rPr lang="en-IN" dirty="0" smtClean="0"/>
                  <a:t>q </a:t>
                </a:r>
                <a:r>
                  <a:rPr lang="en-IN" dirty="0"/>
                  <a:t>: </a:t>
                </a:r>
                <a:r>
                  <a:rPr lang="en-IN" dirty="0" smtClean="0"/>
                  <a:t>48 </a:t>
                </a:r>
                <a:r>
                  <a:rPr lang="en-IN" dirty="0"/>
                  <a:t>is an even number </a:t>
                </a:r>
              </a:p>
              <a:p>
                <a:pPr marL="0" indent="0">
                  <a:buNone/>
                </a:pPr>
                <a:r>
                  <a:rPr lang="en-IN" dirty="0" smtClean="0"/>
                  <a:t> </a:t>
                </a:r>
                <a:r>
                  <a:rPr lang="en-IN" dirty="0"/>
                  <a:t>p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↔</m:t>
                    </m:r>
                  </m:oMath>
                </a14:m>
                <a:r>
                  <a:rPr lang="en-IN" dirty="0"/>
                  <a:t>q: 2 is a factor of </a:t>
                </a:r>
                <a:r>
                  <a:rPr lang="en-IN" dirty="0" smtClean="0"/>
                  <a:t>48 </a:t>
                </a:r>
                <a:r>
                  <a:rPr lang="en-IN" dirty="0"/>
                  <a:t>if and only if </a:t>
                </a:r>
                <a:r>
                  <a:rPr lang="en-IN" dirty="0" smtClean="0"/>
                  <a:t>48 </a:t>
                </a:r>
                <a:r>
                  <a:rPr lang="en-IN" dirty="0"/>
                  <a:t>is an even number.</a:t>
                </a:r>
              </a:p>
              <a:p>
                <a:pPr marL="0" indent="0">
                  <a:buNone/>
                </a:pPr>
                <a:r>
                  <a:rPr lang="en-IN" dirty="0"/>
                  <a:t>                                       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350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7332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u="sng" dirty="0" err="1" smtClean="0"/>
              <a:t>Biconditional</a:t>
            </a:r>
            <a:r>
              <a:rPr lang="en-IN" u="sng" dirty="0"/>
              <a:t/>
            </a:r>
            <a:br>
              <a:rPr lang="en-IN" u="sng" dirty="0"/>
            </a:br>
            <a:r>
              <a:rPr lang="en-IN" dirty="0"/>
              <a:t>                                                          </a:t>
            </a:r>
            <a:r>
              <a:rPr lang="en-IN" dirty="0" err="1"/>
              <a:t>cotnd</a:t>
            </a:r>
            <a:r>
              <a:rPr lang="en-IN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A </a:t>
            </a:r>
            <a:r>
              <a:rPr lang="en-IN" dirty="0" err="1"/>
              <a:t>biconditional</a:t>
            </a:r>
            <a:r>
              <a:rPr lang="en-IN" dirty="0"/>
              <a:t> statement is False only when the two component statements have different truth values. </a:t>
            </a:r>
          </a:p>
          <a:p>
            <a:pPr marL="0" indent="0">
              <a:buNone/>
            </a:pPr>
            <a:r>
              <a:rPr lang="en-IN" dirty="0" smtClean="0"/>
              <a:t>The </a:t>
            </a:r>
            <a:r>
              <a:rPr lang="en-IN" dirty="0"/>
              <a:t>Truth Table is</a:t>
            </a:r>
            <a:r>
              <a:rPr lang="en-IN" dirty="0" smtClean="0"/>
              <a:t>: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9177407"/>
                  </p:ext>
                </p:extLst>
              </p:nvPr>
            </p:nvGraphicFramePr>
            <p:xfrm>
              <a:off x="2514599" y="3733800"/>
              <a:ext cx="3886201" cy="23622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60790"/>
                    <a:gridCol w="1239459"/>
                    <a:gridCol w="1485952"/>
                  </a:tblGrid>
                  <a:tr h="62636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p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q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p</a:t>
                          </a:r>
                          <a14:m>
                            <m:oMath xmlns:m="http://schemas.openxmlformats.org/officeDocument/2006/math">
                              <m:r>
                                <a:rPr lang="en-IN" sz="1400">
                                  <a:effectLst/>
                                  <a:latin typeface="Cambria Math"/>
                                </a:rPr>
                                <m:t>↔</m:t>
                              </m:r>
                            </m:oMath>
                          </a14:m>
                          <a:r>
                            <a:rPr lang="en-IN" sz="1400">
                              <a:effectLst/>
                            </a:rPr>
                            <a:t>q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364236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38100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 dirty="0">
                              <a:effectLst/>
                            </a:rPr>
                            <a:t>T</a:t>
                          </a:r>
                          <a:endParaRPr lang="en-IN" sz="1100" dirty="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69177407"/>
                  </p:ext>
                </p:extLst>
              </p:nvPr>
            </p:nvGraphicFramePr>
            <p:xfrm>
              <a:off x="2514599" y="3733800"/>
              <a:ext cx="3886201" cy="23622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160790"/>
                    <a:gridCol w="1239459"/>
                    <a:gridCol w="1485952"/>
                  </a:tblGrid>
                  <a:tr h="626364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p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q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61475" t="-5825" b="-275728"/>
                          </a:stretch>
                        </a:blipFill>
                      </a:tcPr>
                    </a:tc>
                  </a:tr>
                  <a:tr h="364236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38100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 dirty="0">
                              <a:effectLst/>
                            </a:rPr>
                            <a:t>T</a:t>
                          </a:r>
                          <a:endParaRPr lang="en-IN" sz="1100" dirty="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87295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Tautology: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A proposition is called tautology if its truth value is always “T”, for any possible combination of truth values of its constituent simple propositions.</a:t>
            </a:r>
          </a:p>
          <a:p>
            <a:r>
              <a:rPr lang="en-US" dirty="0" smtClean="0"/>
              <a:t>Contradiction:</a:t>
            </a:r>
          </a:p>
          <a:p>
            <a:pPr marL="0" indent="0">
              <a:buNone/>
            </a:pPr>
            <a:r>
              <a:rPr lang="en-US" dirty="0"/>
              <a:t>A proposition is called </a:t>
            </a:r>
            <a:r>
              <a:rPr lang="en-US" dirty="0" smtClean="0"/>
              <a:t>contradiction if </a:t>
            </a:r>
            <a:r>
              <a:rPr lang="en-US" dirty="0"/>
              <a:t>its truth value is always </a:t>
            </a:r>
            <a:r>
              <a:rPr lang="en-US" dirty="0" smtClean="0"/>
              <a:t>“F”, </a:t>
            </a:r>
            <a:r>
              <a:rPr lang="en-US" dirty="0"/>
              <a:t>for any possible combination of truth values of its constituent simple propositions.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033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UNIT 1</a:t>
            </a:r>
            <a:r>
              <a:rPr lang="en-IN" sz="5400" dirty="0"/>
              <a:t/>
            </a:r>
            <a:br>
              <a:rPr lang="en-IN" sz="5400" dirty="0"/>
            </a:br>
            <a:r>
              <a:rPr lang="en-IN" sz="5400" u="sng" dirty="0" smtClean="0"/>
              <a:t>Mathematical </a:t>
            </a:r>
            <a:r>
              <a:rPr lang="en-US" sz="5400" u="sng" dirty="0" smtClean="0"/>
              <a:t>Logic</a:t>
            </a:r>
            <a:endParaRPr lang="en-IN" sz="5400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/>
              <a:t>Topics to be introduced here: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r>
              <a:rPr lang="en-US" dirty="0" smtClean="0"/>
              <a:t>Propositional Logic</a:t>
            </a:r>
          </a:p>
          <a:p>
            <a:pPr marL="514350" indent="-514350">
              <a:buAutoNum type="arabicParenR"/>
            </a:pPr>
            <a:r>
              <a:rPr lang="en-US" dirty="0" smtClean="0"/>
              <a:t>Connectives</a:t>
            </a:r>
          </a:p>
          <a:p>
            <a:pPr marL="514350" indent="-514350">
              <a:buAutoNum type="arabicParenR"/>
            </a:pPr>
            <a:r>
              <a:rPr lang="en-US" smtClean="0"/>
              <a:t>Negations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Logical Equivalences</a:t>
            </a:r>
          </a:p>
        </p:txBody>
      </p:sp>
    </p:spTree>
    <p:extLst>
      <p:ext uri="{BB962C8B-B14F-4D97-AF65-F5344CB8AC3E}">
        <p14:creationId xmlns:p14="http://schemas.microsoft.com/office/powerpoint/2010/main" val="3516241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Converse, Contrapositive &amp; Inverse</a:t>
            </a:r>
            <a:endParaRPr lang="en-IN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IN" dirty="0"/>
                  <a:t>Let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𝑝</m:t>
                    </m:r>
                  </m:oMath>
                </a14:m>
                <a:r>
                  <a:rPr lang="en-IN" dirty="0"/>
                  <a:t> and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𝑞</m:t>
                    </m:r>
                  </m:oMath>
                </a14:m>
                <a:r>
                  <a:rPr lang="en-IN" dirty="0"/>
                  <a:t> be two simple statements and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𝑝</m:t>
                    </m:r>
                    <m:r>
                      <a:rPr lang="en-IN" i="1">
                        <a:latin typeface="Cambria Math"/>
                      </a:rPr>
                      <m:t>→</m:t>
                    </m:r>
                    <m:r>
                      <a:rPr lang="en-IN" i="1">
                        <a:latin typeface="Cambria Math"/>
                      </a:rPr>
                      <m:t>𝑞</m:t>
                    </m:r>
                  </m:oMath>
                </a14:m>
                <a:r>
                  <a:rPr lang="en-IN" dirty="0"/>
                  <a:t> be the conditional statement, then </a:t>
                </a:r>
              </a:p>
              <a:p>
                <a:pPr lvl="0"/>
                <a:r>
                  <a:rPr lang="en-IN" b="1" dirty="0"/>
                  <a:t>converse </a:t>
                </a:r>
                <a:r>
                  <a:rPr lang="en-IN" dirty="0"/>
                  <a:t>of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𝑝</m:t>
                    </m:r>
                    <m:r>
                      <a:rPr lang="en-IN" i="1">
                        <a:latin typeface="Cambria Math"/>
                      </a:rPr>
                      <m:t>→</m:t>
                    </m:r>
                    <m:r>
                      <a:rPr lang="en-IN" i="1">
                        <a:latin typeface="Cambria Math"/>
                      </a:rPr>
                      <m:t>𝑞</m:t>
                    </m:r>
                  </m:oMath>
                </a14:m>
                <a:r>
                  <a:rPr lang="en-IN" dirty="0"/>
                  <a:t> is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𝑞</m:t>
                    </m:r>
                    <m:r>
                      <a:rPr lang="en-IN" i="1">
                        <a:latin typeface="Cambria Math"/>
                      </a:rPr>
                      <m:t>→</m:t>
                    </m:r>
                    <m:r>
                      <a:rPr lang="en-IN" i="1">
                        <a:latin typeface="Cambria Math"/>
                      </a:rPr>
                      <m:t>𝑝</m:t>
                    </m:r>
                  </m:oMath>
                </a14:m>
                <a:r>
                  <a:rPr lang="en-IN" dirty="0"/>
                  <a:t>,</a:t>
                </a:r>
              </a:p>
              <a:p>
                <a:pPr lvl="0"/>
                <a:r>
                  <a:rPr lang="en-IN" b="1" dirty="0"/>
                  <a:t>contrapositive</a:t>
                </a:r>
                <a:r>
                  <a:rPr lang="en-IN" dirty="0"/>
                  <a:t> of 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𝑝</m:t>
                    </m:r>
                    <m:r>
                      <a:rPr lang="en-IN" i="1">
                        <a:latin typeface="Cambria Math"/>
                      </a:rPr>
                      <m:t>→</m:t>
                    </m:r>
                    <m:r>
                      <a:rPr lang="en-IN" i="1">
                        <a:latin typeface="Cambria Math"/>
                      </a:rPr>
                      <m:t>𝑞</m:t>
                    </m:r>
                  </m:oMath>
                </a14:m>
                <a:r>
                  <a:rPr lang="en-IN" dirty="0"/>
                  <a:t> is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~</m:t>
                    </m:r>
                    <m:r>
                      <a:rPr lang="en-IN" i="1">
                        <a:latin typeface="Cambria Math"/>
                      </a:rPr>
                      <m:t>𝑞</m:t>
                    </m:r>
                    <m:r>
                      <a:rPr lang="en-IN" i="1">
                        <a:latin typeface="Cambria Math"/>
                      </a:rPr>
                      <m:t>→~</m:t>
                    </m:r>
                    <m:r>
                      <a:rPr lang="en-IN" i="1">
                        <a:latin typeface="Cambria Math"/>
                      </a:rPr>
                      <m:t>𝑝</m:t>
                    </m:r>
                  </m:oMath>
                </a14:m>
                <a:r>
                  <a:rPr lang="en-IN" dirty="0"/>
                  <a:t>, and</a:t>
                </a:r>
              </a:p>
              <a:p>
                <a:pPr lvl="0"/>
                <a:r>
                  <a:rPr lang="en-IN" b="1" dirty="0"/>
                  <a:t>inverse </a:t>
                </a:r>
                <a:r>
                  <a:rPr lang="en-IN" dirty="0"/>
                  <a:t>of 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𝑝</m:t>
                    </m:r>
                    <m:r>
                      <a:rPr lang="en-IN" i="1">
                        <a:latin typeface="Cambria Math"/>
                      </a:rPr>
                      <m:t>→</m:t>
                    </m:r>
                    <m:r>
                      <a:rPr lang="en-IN" i="1">
                        <a:latin typeface="Cambria Math"/>
                      </a:rPr>
                      <m:t>𝑞</m:t>
                    </m:r>
                  </m:oMath>
                </a14:m>
                <a:r>
                  <a:rPr lang="en-IN" dirty="0"/>
                  <a:t> is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/>
                      </a:rPr>
                      <m:t>~</m:t>
                    </m:r>
                    <m:r>
                      <a:rPr lang="en-IN" i="1">
                        <a:latin typeface="Cambria Math"/>
                      </a:rPr>
                      <m:t>𝑝</m:t>
                    </m:r>
                    <m:r>
                      <a:rPr lang="en-IN" i="1">
                        <a:latin typeface="Cambria Math"/>
                      </a:rPr>
                      <m:t>→~</m:t>
                    </m:r>
                    <m:r>
                      <a:rPr lang="en-IN" i="1">
                        <a:latin typeface="Cambria Math"/>
                      </a:rPr>
                      <m:t>𝑞</m:t>
                    </m:r>
                  </m:oMath>
                </a14:m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9094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Converse, Contrapositive &amp; </a:t>
            </a:r>
            <a:r>
              <a:rPr lang="en-US" b="1" dirty="0" smtClean="0"/>
              <a:t>Inverse</a:t>
            </a:r>
            <a:br>
              <a:rPr lang="en-US" b="1" dirty="0" smtClean="0"/>
            </a:br>
            <a:r>
              <a:rPr lang="en-US" b="1" dirty="0"/>
              <a:t> </a:t>
            </a:r>
            <a:r>
              <a:rPr lang="en-US" b="1" dirty="0" smtClean="0"/>
              <a:t>                                                          </a:t>
            </a:r>
            <a:r>
              <a:rPr lang="en-US" sz="3600" dirty="0" smtClean="0"/>
              <a:t>contd.</a:t>
            </a:r>
            <a:endParaRPr lang="en-IN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66705556"/>
                  </p:ext>
                </p:extLst>
              </p:nvPr>
            </p:nvGraphicFramePr>
            <p:xfrm>
              <a:off x="2057400" y="2895600"/>
              <a:ext cx="5069206" cy="24384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33400"/>
                    <a:gridCol w="381000"/>
                    <a:gridCol w="381000"/>
                    <a:gridCol w="381000"/>
                    <a:gridCol w="548903"/>
                    <a:gridCol w="882233"/>
                    <a:gridCol w="981181"/>
                    <a:gridCol w="980489"/>
                  </a:tblGrid>
                  <a:tr h="59953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IN" sz="1100" dirty="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~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~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→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𝑞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→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IN" sz="1100" dirty="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~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𝑞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→~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~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𝑝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→~</m:t>
                                </m:r>
                                <m:r>
                                  <a:rPr lang="en-IN" sz="1400">
                                    <a:effectLst/>
                                    <a:latin typeface="Cambria Math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3910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 dirty="0">
                              <a:effectLst/>
                            </a:rPr>
                            <a:t>F</a:t>
                          </a:r>
                          <a:endParaRPr lang="en-IN" sz="1100" dirty="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 dirty="0">
                              <a:effectLst/>
                            </a:rPr>
                            <a:t>T</a:t>
                          </a:r>
                          <a:endParaRPr lang="en-IN" sz="1100" dirty="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66705556"/>
                  </p:ext>
                </p:extLst>
              </p:nvPr>
            </p:nvGraphicFramePr>
            <p:xfrm>
              <a:off x="2057400" y="2895600"/>
              <a:ext cx="5069206" cy="24384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33400"/>
                    <a:gridCol w="381000"/>
                    <a:gridCol w="381000"/>
                    <a:gridCol w="381000"/>
                    <a:gridCol w="548903"/>
                    <a:gridCol w="882233"/>
                    <a:gridCol w="981181"/>
                    <a:gridCol w="980489"/>
                  </a:tblGrid>
                  <a:tr h="5995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149" r="-856322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39683" r="-1082540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43548" r="-1000000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38095" r="-884127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06667" r="-518889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254167" r="-224306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316770" r="-100621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16770" r="-621" b="-308163"/>
                          </a:stretch>
                        </a:blipFill>
                      </a:tcPr>
                    </a:tc>
                  </a:tr>
                  <a:tr h="39106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 dirty="0">
                              <a:effectLst/>
                            </a:rPr>
                            <a:t>F</a:t>
                          </a:r>
                          <a:endParaRPr lang="en-IN" sz="1100" dirty="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  <a:tr h="53340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F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>
                              <a:effectLst/>
                            </a:rPr>
                            <a:t>T</a:t>
                          </a:r>
                          <a:endParaRPr lang="en-IN" sz="110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IN" sz="1400" dirty="0">
                              <a:effectLst/>
                            </a:rPr>
                            <a:t>T</a:t>
                          </a:r>
                          <a:endParaRPr lang="en-IN" sz="1100" dirty="0">
                            <a:effectLst/>
                            <a:latin typeface="Calibri"/>
                            <a:ea typeface="Calibri"/>
                            <a:cs typeface="Mangal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10001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Equivalence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Definition: Two propositions are said to be logically equivalent if their truth tables are same to same in all respect.</a:t>
                </a:r>
              </a:p>
              <a:p>
                <a:pPr marL="0" indent="0">
                  <a:buNone/>
                </a:pPr>
                <a:r>
                  <a:rPr lang="en-US" dirty="0" smtClean="0"/>
                  <a:t>The symbol for equivalence is “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≡</m:t>
                    </m:r>
                  </m:oMath>
                </a14:m>
                <a:r>
                  <a:rPr lang="en-US" dirty="0" smtClean="0"/>
                  <a:t>”</a:t>
                </a:r>
              </a:p>
              <a:p>
                <a:pPr marL="0" indent="0">
                  <a:buNone/>
                </a:pPr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¬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⋁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 ≡(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∧¬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IN" dirty="0" smtClean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2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5129776"/>
                  </p:ext>
                </p:extLst>
              </p:nvPr>
            </p:nvGraphicFramePr>
            <p:xfrm>
              <a:off x="1524000" y="4495800"/>
              <a:ext cx="6781800" cy="2123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70857"/>
                    <a:gridCol w="870857"/>
                    <a:gridCol w="870857"/>
                    <a:gridCol w="870857"/>
                    <a:gridCol w="870857"/>
                    <a:gridCol w="870857"/>
                    <a:gridCol w="1556658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q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¬</m:t>
                              </m:r>
                            </m:oMath>
                          </a14:m>
                          <a:r>
                            <a:rPr lang="en-IN" dirty="0" smtClean="0"/>
                            <a:t>p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¬</m:t>
                              </m:r>
                            </m:oMath>
                          </a14:m>
                          <a:r>
                            <a:rPr lang="en-IN" dirty="0" smtClean="0"/>
                            <a:t>q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⋁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𝑞</m:t>
                                </m:r>
                              </m:oMath>
                            </m:oMathPara>
                          </a14:m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¬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𝑝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⋁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𝑞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(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¬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∧¬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𝑞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IN" dirty="0" smtClean="0"/>
                        </a:p>
                        <a:p>
                          <a:endParaRPr lang="en-IN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5129776"/>
                  </p:ext>
                </p:extLst>
              </p:nvPr>
            </p:nvGraphicFramePr>
            <p:xfrm>
              <a:off x="1524000" y="4495800"/>
              <a:ext cx="6781800" cy="2123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70857"/>
                    <a:gridCol w="870857"/>
                    <a:gridCol w="870857"/>
                    <a:gridCol w="870857"/>
                    <a:gridCol w="870857"/>
                    <a:gridCol w="870857"/>
                    <a:gridCol w="1556658"/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q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000" t="-4762" r="-478322" b="-2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0000" t="-4762" r="-378322" b="-2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0000" t="-4762" r="-278322" b="-2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00000" t="-4762" r="-178322" b="-245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36471" t="-4762" b="-245714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</a:t>
                          </a:r>
                          <a:endParaRPr lang="en-IN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8477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</a:t>
            </a:r>
          </a:p>
          <a:p>
            <a:pPr marL="0" indent="0">
              <a:buNone/>
            </a:pPr>
            <a:r>
              <a:rPr lang="en-IN" dirty="0"/>
              <a:t>A declarative sentence which is either true or false, but not both at the same time, is called a Proposition or Statement.</a:t>
            </a:r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IN" dirty="0"/>
              <a:t>Kolkata is the capital of India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/>
              <a:t>3 + 4 = 7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/>
              <a:t>Who is your father </a:t>
            </a:r>
            <a:r>
              <a:rPr lang="en-IN" dirty="0" smtClean="0"/>
              <a:t>?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130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Proposition             </a:t>
            </a:r>
            <a:r>
              <a:rPr lang="en-US" sz="2400" dirty="0" smtClean="0"/>
              <a:t>contd.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Truth Value</a:t>
            </a:r>
          </a:p>
          <a:p>
            <a:pPr marL="0" indent="0">
              <a:buNone/>
            </a:pPr>
            <a:r>
              <a:rPr lang="en-IN" dirty="0"/>
              <a:t>A proposition is always either true or false; the </a:t>
            </a:r>
            <a:r>
              <a:rPr lang="en-IN" dirty="0" err="1"/>
              <a:t>truthness</a:t>
            </a:r>
            <a:r>
              <a:rPr lang="en-IN" dirty="0"/>
              <a:t> or falsity of a proposition is called its </a:t>
            </a:r>
            <a:r>
              <a:rPr lang="en-IN" b="1" i="1" u="sng" dirty="0"/>
              <a:t>Truth Value</a:t>
            </a:r>
            <a:r>
              <a:rPr lang="en-IN" dirty="0" smtClean="0"/>
              <a:t>.</a:t>
            </a:r>
          </a:p>
          <a:p>
            <a:r>
              <a:rPr lang="en-IN" dirty="0"/>
              <a:t>Propositional </a:t>
            </a:r>
            <a:r>
              <a:rPr lang="en-IN" dirty="0" smtClean="0"/>
              <a:t>variables</a:t>
            </a:r>
            <a:endParaRPr lang="en-US" dirty="0"/>
          </a:p>
          <a:p>
            <a:pPr marL="0" indent="0">
              <a:buNone/>
            </a:pPr>
            <a:r>
              <a:rPr lang="en-IN" dirty="0"/>
              <a:t>A</a:t>
            </a:r>
            <a:r>
              <a:rPr lang="en-IN" dirty="0" smtClean="0"/>
              <a:t> </a:t>
            </a:r>
            <a:r>
              <a:rPr lang="en-IN" dirty="0"/>
              <a:t>proposition is denoted by small letters like </a:t>
            </a:r>
            <a:r>
              <a:rPr lang="en-IN" dirty="0" err="1"/>
              <a:t>p,q,r,s,t</a:t>
            </a:r>
            <a:r>
              <a:rPr lang="en-IN" dirty="0"/>
              <a:t>,............ They are known as </a:t>
            </a:r>
            <a:r>
              <a:rPr lang="en-IN" b="1" u="sng" dirty="0"/>
              <a:t>Propositional variables.</a:t>
            </a:r>
            <a:endParaRPr lang="en-IN" b="1" u="sng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114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Proposition             </a:t>
            </a:r>
            <a:r>
              <a:rPr lang="en-US" sz="2400" dirty="0"/>
              <a:t>contd.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1" u="sng" dirty="0"/>
              <a:t>Types of Propositions</a:t>
            </a:r>
            <a:endParaRPr lang="en-IN" dirty="0"/>
          </a:p>
          <a:p>
            <a:r>
              <a:rPr lang="en-US" dirty="0" smtClean="0"/>
              <a:t>Simple Proposition-</a:t>
            </a:r>
            <a:r>
              <a:rPr lang="en-IN" dirty="0"/>
              <a:t>cannot be broken into two or more simpler propositions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Compound Proposition-</a:t>
            </a:r>
            <a:r>
              <a:rPr lang="en-IN"/>
              <a:t>can be further decomposed into two or more </a:t>
            </a:r>
            <a:r>
              <a:rPr lang="en-IN" smtClean="0"/>
              <a:t>simple </a:t>
            </a:r>
            <a:r>
              <a:rPr lang="en-IN"/>
              <a:t>propositions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5165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Truth Table </a:t>
            </a:r>
          </a:p>
          <a:p>
            <a:pPr marL="0" indent="0">
              <a:buNone/>
            </a:pPr>
            <a:r>
              <a:rPr lang="en-US" dirty="0"/>
              <a:t>When truth values of a compound proposition are written in a tabular form, along with the truth values of its constituent simple propositions, it is called the truth table of the compound proposition.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88302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Proposition             </a:t>
            </a:r>
            <a:r>
              <a:rPr lang="en-US" sz="2400" dirty="0"/>
              <a:t>contd.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Connectives:</a:t>
            </a:r>
          </a:p>
          <a:p>
            <a:pPr marL="0" indent="0">
              <a:buNone/>
            </a:pPr>
            <a:r>
              <a:rPr lang="en-IN" dirty="0" smtClean="0"/>
              <a:t>The phrase which are used for </a:t>
            </a:r>
            <a:r>
              <a:rPr lang="en-IN" dirty="0"/>
              <a:t>joining two or more simple </a:t>
            </a:r>
            <a:r>
              <a:rPr lang="en-IN" dirty="0" smtClean="0"/>
              <a:t>propositions </a:t>
            </a:r>
            <a:r>
              <a:rPr lang="en-IN" dirty="0"/>
              <a:t>together to form one compound </a:t>
            </a:r>
            <a:r>
              <a:rPr lang="en-IN" dirty="0" smtClean="0"/>
              <a:t>statement, </a:t>
            </a:r>
            <a:r>
              <a:rPr lang="en-IN" dirty="0"/>
              <a:t>are called </a:t>
            </a:r>
            <a:r>
              <a:rPr lang="en-IN" b="1" dirty="0"/>
              <a:t>Connectives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1) Ram </a:t>
            </a:r>
            <a:r>
              <a:rPr lang="en-US" b="1" u="sng" dirty="0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Shyam</a:t>
            </a:r>
            <a:r>
              <a:rPr lang="en-US" dirty="0" smtClean="0"/>
              <a:t> will go to the school</a:t>
            </a:r>
          </a:p>
          <a:p>
            <a:pPr marL="0" indent="0">
              <a:buNone/>
            </a:pPr>
            <a:r>
              <a:rPr lang="en-US" dirty="0" smtClean="0"/>
              <a:t> 2) </a:t>
            </a:r>
            <a:r>
              <a:rPr lang="en-US" b="1" u="sng" dirty="0" smtClean="0"/>
              <a:t>Either</a:t>
            </a:r>
            <a:r>
              <a:rPr lang="en-US" dirty="0" smtClean="0"/>
              <a:t> me </a:t>
            </a:r>
            <a:r>
              <a:rPr lang="en-US" b="1" u="sng" dirty="0" smtClean="0"/>
              <a:t>or</a:t>
            </a:r>
            <a:r>
              <a:rPr lang="en-US" dirty="0" smtClean="0"/>
              <a:t> my brother will go to the party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3) I will not go to school </a:t>
            </a:r>
            <a:r>
              <a:rPr lang="en-US" b="1" u="sng" dirty="0" smtClean="0"/>
              <a:t>if</a:t>
            </a:r>
            <a:r>
              <a:rPr lang="en-US" dirty="0" smtClean="0"/>
              <a:t> it rains tomorrow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000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Types of Connectives</a:t>
            </a:r>
            <a:r>
              <a:rPr lang="en-US" b="1" u="sng" dirty="0" smtClean="0"/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Negation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Disjunction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Conjunction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Conditional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 err="1"/>
              <a:t>Biconditional</a:t>
            </a:r>
            <a:endParaRPr lang="en-IN" dirty="0"/>
          </a:p>
          <a:p>
            <a:pPr marL="514350" indent="-514350">
              <a:buFont typeface="+mj-lt"/>
              <a:buAutoNum type="arabicPeriod"/>
            </a:pPr>
            <a:endParaRPr lang="en-US" b="1" u="sng" dirty="0"/>
          </a:p>
          <a:p>
            <a:pPr marL="0" indent="0">
              <a:buNone/>
            </a:pPr>
            <a:endParaRPr lang="en-IN" b="1" u="sng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456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IN" b="1" i="1" u="sng" dirty="0"/>
              <a:t>Negation</a:t>
            </a:r>
            <a:r>
              <a:rPr lang="en-IN" u="sng" dirty="0"/>
              <a:t/>
            </a:r>
            <a:br>
              <a:rPr lang="en-IN" u="sng" dirty="0"/>
            </a:b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IN" dirty="0" smtClean="0"/>
                  <a:t>If </a:t>
                </a:r>
                <a:r>
                  <a:rPr lang="en-IN" dirty="0"/>
                  <a:t>p be any simple proposition, then negation of p is denoted by ~p (not p</a:t>
                </a:r>
                <a:r>
                  <a:rPr lang="en-IN" dirty="0" smtClean="0"/>
                  <a:t>).</a:t>
                </a:r>
              </a:p>
              <a:p>
                <a:pPr marL="0" indent="0">
                  <a:buNone/>
                </a:pPr>
                <a:r>
                  <a:rPr lang="en-US" dirty="0" smtClean="0"/>
                  <a:t>Example: </a:t>
                </a:r>
                <a:endParaRPr lang="en-IN" dirty="0"/>
              </a:p>
              <a:p>
                <a:pPr marL="0" indent="0">
                  <a:buNone/>
                </a:pPr>
                <a:r>
                  <a:rPr lang="en-IN" dirty="0" smtClean="0"/>
                  <a:t>1) Let </a:t>
                </a:r>
                <a:r>
                  <a:rPr lang="en-IN" dirty="0"/>
                  <a:t>p : Taj Mahal is in Agra.</a:t>
                </a:r>
              </a:p>
              <a:p>
                <a:pPr marL="0" indent="0">
                  <a:buNone/>
                </a:pPr>
                <a:r>
                  <a:rPr lang="en-IN" dirty="0"/>
                  <a:t>Then ~p : Taj Mahal is not in Agra.</a:t>
                </a:r>
              </a:p>
              <a:p>
                <a:pPr marL="0" indent="0">
                  <a:buNone/>
                </a:pPr>
                <a:r>
                  <a:rPr lang="en-US" dirty="0" smtClean="0"/>
                  <a:t>2) p: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2+4=6</m:t>
                    </m:r>
                  </m:oMath>
                </a14:m>
                <a:endParaRPr lang="en-IN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:r>
                  <a:rPr lang="en-IN" dirty="0" smtClean="0"/>
                  <a:t>~p 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2+4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≠6</m:t>
                    </m:r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2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4162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1068</Words>
  <Application>Microsoft Office PowerPoint</Application>
  <PresentationFormat>On-screen Show (4:3)</PresentationFormat>
  <Paragraphs>260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Skill Enhancement Course (SEC) T1</vt:lpstr>
      <vt:lpstr>UNIT 1 Mathematical Logic</vt:lpstr>
      <vt:lpstr>Proposition</vt:lpstr>
      <vt:lpstr>                    Proposition             contd.</vt:lpstr>
      <vt:lpstr>                      Proposition             contd.</vt:lpstr>
      <vt:lpstr>PowerPoint Presentation</vt:lpstr>
      <vt:lpstr>                       Proposition             contd.</vt:lpstr>
      <vt:lpstr>PowerPoint Presentation</vt:lpstr>
      <vt:lpstr>Negation </vt:lpstr>
      <vt:lpstr>Negation                                                        contd.</vt:lpstr>
      <vt:lpstr>Disjunction </vt:lpstr>
      <vt:lpstr>Disjunction                                                           cotnd.</vt:lpstr>
      <vt:lpstr>Conjunction </vt:lpstr>
      <vt:lpstr>Conjunction                                                           cotnd.</vt:lpstr>
      <vt:lpstr>Conditional </vt:lpstr>
      <vt:lpstr>Conditional                                                           cotnd.</vt:lpstr>
      <vt:lpstr>Biconditional                                                           </vt:lpstr>
      <vt:lpstr>Biconditional                                                           cotnd.</vt:lpstr>
      <vt:lpstr>PowerPoint Presentation</vt:lpstr>
      <vt:lpstr>Converse, Contrapositive &amp; Inverse</vt:lpstr>
      <vt:lpstr>Converse, Contrapositive &amp; Inverse                                                            contd.</vt:lpstr>
      <vt:lpstr>Logical Equivalence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&amp; Sets</dc:title>
  <dc:creator>AdminUser</dc:creator>
  <cp:lastModifiedBy>AdminUser</cp:lastModifiedBy>
  <cp:revision>16</cp:revision>
  <dcterms:created xsi:type="dcterms:W3CDTF">2006-08-16T00:00:00Z</dcterms:created>
  <dcterms:modified xsi:type="dcterms:W3CDTF">2024-02-22T02:35:29Z</dcterms:modified>
</cp:coreProperties>
</file>